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11" r:id="rId2"/>
    <p:sldId id="256" r:id="rId3"/>
    <p:sldId id="276" r:id="rId4"/>
    <p:sldId id="309" r:id="rId5"/>
    <p:sldId id="266" r:id="rId6"/>
    <p:sldId id="279"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292"/>
    <a:srgbClr val="2AE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48" autoAdjust="0"/>
  </p:normalViewPr>
  <p:slideViewPr>
    <p:cSldViewPr>
      <p:cViewPr varScale="1">
        <p:scale>
          <a:sx n="76" d="100"/>
          <a:sy n="76" d="100"/>
        </p:scale>
        <p:origin x="888"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5333AB-2042-4006-BF60-86F5F4F9CA05}" type="datetimeFigureOut">
              <a:rPr lang="ru-RU"/>
              <a:pPr>
                <a:defRPr/>
              </a:pPr>
              <a:t>23.04.2020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F1DD2AE-C8D7-4DC4-8EE6-E433E773E64A}" type="slidenum">
              <a:rPr lang="ru-RU" altLang="ru-RU"/>
              <a:pPr/>
              <a:t>‹#›</a:t>
            </a:fld>
            <a:endParaRPr lang="ru-RU" altLang="ru-RU"/>
          </a:p>
        </p:txBody>
      </p:sp>
    </p:spTree>
    <p:extLst>
      <p:ext uri="{BB962C8B-B14F-4D97-AF65-F5344CB8AC3E}">
        <p14:creationId xmlns:p14="http://schemas.microsoft.com/office/powerpoint/2010/main" val="2054232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6C2120-F1CA-46B8-8C2E-6FC3095D3739}" type="slidenum">
              <a:rPr lang="ru-RU" altLang="ru-RU">
                <a:latin typeface="Calibri" panose="020F0502020204030204" pitchFamily="34" charset="0"/>
              </a:rPr>
              <a:pPr eaLnBrk="1" hangingPunct="1"/>
              <a:t>2</a:t>
            </a:fld>
            <a:endParaRPr lang="ru-RU" altLang="ru-RU">
              <a:latin typeface="Calibri" panose="020F0502020204030204" pitchFamily="34" charset="0"/>
            </a:endParaRPr>
          </a:p>
        </p:txBody>
      </p:sp>
    </p:spTree>
    <p:extLst>
      <p:ext uri="{BB962C8B-B14F-4D97-AF65-F5344CB8AC3E}">
        <p14:creationId xmlns:p14="http://schemas.microsoft.com/office/powerpoint/2010/main" val="262432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EB339E-E767-4E7B-A607-F0D262024AF4}" type="slidenum">
              <a:rPr lang="ru-RU" altLang="ru-RU">
                <a:latin typeface="Calibri" panose="020F0502020204030204" pitchFamily="34" charset="0"/>
              </a:rPr>
              <a:pPr eaLnBrk="1" hangingPunct="1"/>
              <a:t>3</a:t>
            </a:fld>
            <a:endParaRPr lang="ru-RU" altLang="ru-RU">
              <a:latin typeface="Calibri" panose="020F0502020204030204" pitchFamily="34" charset="0"/>
            </a:endParaRPr>
          </a:p>
        </p:txBody>
      </p:sp>
    </p:spTree>
    <p:extLst>
      <p:ext uri="{BB962C8B-B14F-4D97-AF65-F5344CB8AC3E}">
        <p14:creationId xmlns:p14="http://schemas.microsoft.com/office/powerpoint/2010/main" val="102849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DE64CFF-3A9D-43AF-8260-726C5AAA0079}" type="datetimeFigureOut">
              <a:rPr lang="ru-RU"/>
              <a:pPr>
                <a:defRPr/>
              </a:pPr>
              <a:t>23.04.2020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33FC110-9B88-49D2-93D5-05A8560D2CB0}" type="slidenum">
              <a:rPr lang="ru-RU" altLang="ru-RU"/>
              <a:pPr/>
              <a:t>‹#›</a:t>
            </a:fld>
            <a:endParaRPr lang="ru-RU" altLang="ru-RU"/>
          </a:p>
        </p:txBody>
      </p:sp>
    </p:spTree>
    <p:extLst>
      <p:ext uri="{BB962C8B-B14F-4D97-AF65-F5344CB8AC3E}">
        <p14:creationId xmlns:p14="http://schemas.microsoft.com/office/powerpoint/2010/main" val="247054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D53C8D-9B02-4A66-844E-0532544A46FC}" type="datetimeFigureOut">
              <a:rPr lang="ru-RU"/>
              <a:pPr>
                <a:defRPr/>
              </a:pPr>
              <a:t>23.04.2020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40CCDBE-286B-43D6-9BD6-6D99357DA3C9}" type="slidenum">
              <a:rPr lang="ru-RU" altLang="ru-RU"/>
              <a:pPr/>
              <a:t>‹#›</a:t>
            </a:fld>
            <a:endParaRPr lang="ru-RU" altLang="ru-RU"/>
          </a:p>
        </p:txBody>
      </p:sp>
    </p:spTree>
    <p:extLst>
      <p:ext uri="{BB962C8B-B14F-4D97-AF65-F5344CB8AC3E}">
        <p14:creationId xmlns:p14="http://schemas.microsoft.com/office/powerpoint/2010/main" val="375708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89837F-B96B-4131-8ABE-56B8CC5FA6D9}" type="datetimeFigureOut">
              <a:rPr lang="ru-RU"/>
              <a:pPr>
                <a:defRPr/>
              </a:pPr>
              <a:t>23.04.2020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0BB7B1E-AD5C-411D-8CE7-C2B1FD065D76}" type="slidenum">
              <a:rPr lang="ru-RU" altLang="ru-RU"/>
              <a:pPr/>
              <a:t>‹#›</a:t>
            </a:fld>
            <a:endParaRPr lang="ru-RU" altLang="ru-RU"/>
          </a:p>
        </p:txBody>
      </p:sp>
    </p:spTree>
    <p:extLst>
      <p:ext uri="{BB962C8B-B14F-4D97-AF65-F5344CB8AC3E}">
        <p14:creationId xmlns:p14="http://schemas.microsoft.com/office/powerpoint/2010/main" val="308542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942A33F-CD41-4119-8599-5AE8FAE09E01}" type="datetimeFigureOut">
              <a:rPr lang="ru-RU"/>
              <a:pPr>
                <a:defRPr/>
              </a:pPr>
              <a:t>23.04.2020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11465C5-CB67-4219-99CF-B0659CE29EEC}" type="slidenum">
              <a:rPr lang="ru-RU" altLang="ru-RU"/>
              <a:pPr/>
              <a:t>‹#›</a:t>
            </a:fld>
            <a:endParaRPr lang="ru-RU" altLang="ru-RU"/>
          </a:p>
        </p:txBody>
      </p:sp>
    </p:spTree>
    <p:extLst>
      <p:ext uri="{BB962C8B-B14F-4D97-AF65-F5344CB8AC3E}">
        <p14:creationId xmlns:p14="http://schemas.microsoft.com/office/powerpoint/2010/main" val="284476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EFCE437-91AA-471E-A99B-6ABE88DB5F62}" type="datetimeFigureOut">
              <a:rPr lang="ru-RU"/>
              <a:pPr>
                <a:defRPr/>
              </a:pPr>
              <a:t>23.04.2020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2371854-6B51-44A9-B99A-0341EE403C93}" type="slidenum">
              <a:rPr lang="ru-RU" altLang="ru-RU"/>
              <a:pPr/>
              <a:t>‹#›</a:t>
            </a:fld>
            <a:endParaRPr lang="ru-RU" altLang="ru-RU"/>
          </a:p>
        </p:txBody>
      </p:sp>
    </p:spTree>
    <p:extLst>
      <p:ext uri="{BB962C8B-B14F-4D97-AF65-F5344CB8AC3E}">
        <p14:creationId xmlns:p14="http://schemas.microsoft.com/office/powerpoint/2010/main" val="63931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B7B948-A4BF-4124-9FDF-57CC2922F528}" type="datetimeFigureOut">
              <a:rPr lang="ru-RU"/>
              <a:pPr>
                <a:defRPr/>
              </a:pPr>
              <a:t>23.04.2020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BE8E3A8-6551-476B-94D9-F29991524316}" type="slidenum">
              <a:rPr lang="ru-RU" altLang="ru-RU"/>
              <a:pPr/>
              <a:t>‹#›</a:t>
            </a:fld>
            <a:endParaRPr lang="ru-RU" altLang="ru-RU"/>
          </a:p>
        </p:txBody>
      </p:sp>
    </p:spTree>
    <p:extLst>
      <p:ext uri="{BB962C8B-B14F-4D97-AF65-F5344CB8AC3E}">
        <p14:creationId xmlns:p14="http://schemas.microsoft.com/office/powerpoint/2010/main" val="141803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C4967C3-5059-4DC1-ABDC-262A136BA2E8}" type="datetimeFigureOut">
              <a:rPr lang="ru-RU"/>
              <a:pPr>
                <a:defRPr/>
              </a:pPr>
              <a:t>23.04.2020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D9289DAB-732E-48DB-9C13-2E914D2CFA16}" type="slidenum">
              <a:rPr lang="ru-RU" altLang="ru-RU"/>
              <a:pPr/>
              <a:t>‹#›</a:t>
            </a:fld>
            <a:endParaRPr lang="ru-RU" altLang="ru-RU"/>
          </a:p>
        </p:txBody>
      </p:sp>
    </p:spTree>
    <p:extLst>
      <p:ext uri="{BB962C8B-B14F-4D97-AF65-F5344CB8AC3E}">
        <p14:creationId xmlns:p14="http://schemas.microsoft.com/office/powerpoint/2010/main" val="230262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8B39068-CEA3-40E8-BCCD-09EF3F862EA2}" type="datetimeFigureOut">
              <a:rPr lang="ru-RU"/>
              <a:pPr>
                <a:defRPr/>
              </a:pPr>
              <a:t>23.04.2020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8715CB07-3475-4B19-B5EF-BC292748EDA2}" type="slidenum">
              <a:rPr lang="ru-RU" altLang="ru-RU"/>
              <a:pPr/>
              <a:t>‹#›</a:t>
            </a:fld>
            <a:endParaRPr lang="ru-RU" altLang="ru-RU"/>
          </a:p>
        </p:txBody>
      </p:sp>
    </p:spTree>
    <p:extLst>
      <p:ext uri="{BB962C8B-B14F-4D97-AF65-F5344CB8AC3E}">
        <p14:creationId xmlns:p14="http://schemas.microsoft.com/office/powerpoint/2010/main" val="386378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B3C8E9E-28C9-47FC-9C21-49AA2FE4152F}" type="datetimeFigureOut">
              <a:rPr lang="ru-RU"/>
              <a:pPr>
                <a:defRPr/>
              </a:pPr>
              <a:t>23.04.2020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DB1142AE-6900-47EB-AF06-A50AE21C1651}" type="slidenum">
              <a:rPr lang="ru-RU" altLang="ru-RU"/>
              <a:pPr/>
              <a:t>‹#›</a:t>
            </a:fld>
            <a:endParaRPr lang="ru-RU" altLang="ru-RU"/>
          </a:p>
        </p:txBody>
      </p:sp>
    </p:spTree>
    <p:extLst>
      <p:ext uri="{BB962C8B-B14F-4D97-AF65-F5344CB8AC3E}">
        <p14:creationId xmlns:p14="http://schemas.microsoft.com/office/powerpoint/2010/main" val="234672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A254B4-CA6D-4CEE-801E-EFA7135AD248}" type="datetimeFigureOut">
              <a:rPr lang="ru-RU"/>
              <a:pPr>
                <a:defRPr/>
              </a:pPr>
              <a:t>23.04.2020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8EDA11A-DCDA-4CC2-854C-3E778D892B97}" type="slidenum">
              <a:rPr lang="ru-RU" altLang="ru-RU"/>
              <a:pPr/>
              <a:t>‹#›</a:t>
            </a:fld>
            <a:endParaRPr lang="ru-RU" altLang="ru-RU"/>
          </a:p>
        </p:txBody>
      </p:sp>
    </p:spTree>
    <p:extLst>
      <p:ext uri="{BB962C8B-B14F-4D97-AF65-F5344CB8AC3E}">
        <p14:creationId xmlns:p14="http://schemas.microsoft.com/office/powerpoint/2010/main" val="346681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8246451-3BFD-4BD7-990C-B314A654958C}" type="datetimeFigureOut">
              <a:rPr lang="ru-RU"/>
              <a:pPr>
                <a:defRPr/>
              </a:pPr>
              <a:t>23.04.2020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E39216B1-B1E2-4D3A-B605-4220820A6591}" type="slidenum">
              <a:rPr lang="ru-RU" altLang="ru-RU"/>
              <a:pPr/>
              <a:t>‹#›</a:t>
            </a:fld>
            <a:endParaRPr lang="ru-RU" altLang="ru-RU"/>
          </a:p>
        </p:txBody>
      </p:sp>
    </p:spTree>
    <p:extLst>
      <p:ext uri="{BB962C8B-B14F-4D97-AF65-F5344CB8AC3E}">
        <p14:creationId xmlns:p14="http://schemas.microsoft.com/office/powerpoint/2010/main" val="5742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097197-5137-469A-8266-ED41F4E30833}" type="datetimeFigureOut">
              <a:rPr lang="ru-RU"/>
              <a:pPr>
                <a:defRPr/>
              </a:pPr>
              <a:t>23.04.2020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489B3F7-FC23-42CD-A79D-05B299DBFA5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562997"/>
            <a:ext cx="6816449" cy="3059476"/>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4545" b="10526"/>
          <a:stretch/>
        </p:blipFill>
        <p:spPr>
          <a:xfrm>
            <a:off x="827584" y="476672"/>
            <a:ext cx="5184576" cy="3478542"/>
          </a:xfrm>
          <a:prstGeom prst="rect">
            <a:avLst/>
          </a:prstGeom>
        </p:spPr>
      </p:pic>
      <p:sp>
        <p:nvSpPr>
          <p:cNvPr id="5" name="Прямоугольник 4"/>
          <p:cNvSpPr/>
          <p:nvPr/>
        </p:nvSpPr>
        <p:spPr>
          <a:xfrm>
            <a:off x="971600" y="3955214"/>
            <a:ext cx="3391275" cy="1015663"/>
          </a:xfrm>
          <a:prstGeom prst="rect">
            <a:avLst/>
          </a:prstGeom>
          <a:noFill/>
        </p:spPr>
        <p:txBody>
          <a:bodyPr wrap="square" lIns="91440" tIns="45720" rIns="91440" bIns="45720">
            <a:spAutoFit/>
          </a:bodyPr>
          <a:lstStyle/>
          <a:p>
            <a:pPr algn="ctr"/>
            <a:r>
              <a:rPr lang="ru-RU" sz="6000" b="1" dirty="0" smtClean="0">
                <a:ln w="22225">
                  <a:solidFill>
                    <a:schemeClr val="accent2"/>
                  </a:solidFill>
                  <a:prstDash val="solid"/>
                </a:ln>
                <a:solidFill>
                  <a:srgbClr val="C00000"/>
                </a:solidFill>
                <a:latin typeface="DomCasual" panose="020B7200000000000000" pitchFamily="34" charset="0"/>
              </a:rPr>
              <a:t>Устная часть</a:t>
            </a:r>
            <a:endParaRPr lang="ru-RU" sz="6000" b="1" dirty="0">
              <a:ln w="22225">
                <a:solidFill>
                  <a:schemeClr val="accent2"/>
                </a:solidFill>
                <a:prstDash val="solid"/>
              </a:ln>
              <a:solidFill>
                <a:srgbClr val="C00000"/>
              </a:solidFill>
              <a:latin typeface="DomCasual" panose="020B7200000000000000" pitchFamily="34" charset="0"/>
            </a:endParaRPr>
          </a:p>
        </p:txBody>
      </p:sp>
    </p:spTree>
  </p:cSld>
  <p:clrMapOvr>
    <a:masterClrMapping/>
  </p:clrMapOvr>
  <p:transition spd="slow" advTm="388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850" y="1484313"/>
            <a:ext cx="8208963" cy="3379787"/>
          </a:xfrm>
          <a:prstGeom prst="rect">
            <a:avLst/>
          </a:prstGeom>
        </p:spPr>
        <p:style>
          <a:lnRef idx="0">
            <a:scrgbClr r="0" g="0" b="0"/>
          </a:lnRef>
          <a:fillRef idx="1001">
            <a:schemeClr val="lt1"/>
          </a:fillRef>
          <a:effectRef idx="0">
            <a:scrgbClr r="0" g="0" b="0"/>
          </a:effectRef>
          <a:fontRef idx="major"/>
        </p:style>
        <p:txBody>
          <a:bodyPr>
            <a:spAutoFit/>
          </a:bodyPr>
          <a:lstStyle/>
          <a:p>
            <a:pPr algn="just">
              <a:defRPr/>
            </a:pPr>
            <a:r>
              <a:rPr lang="en-US" sz="1600" b="1" dirty="0">
                <a:latin typeface="Times New Roman"/>
                <a:ea typeface="Times New Roman"/>
                <a:cs typeface="Times New Roman"/>
              </a:rPr>
              <a:t>          Task 1. Imagine that you are preparing a project with your friend. You have found some   interesting material for the presentation and you want to read this text to your friend. You have 1.5 minutes to read the text silently, then be ready to read it out aloud. You will not have more than </a:t>
            </a:r>
            <a:r>
              <a:rPr lang="ru-RU" sz="1600" b="1" dirty="0">
                <a:latin typeface="Times New Roman"/>
                <a:ea typeface="Times New Roman"/>
                <a:cs typeface="Times New Roman"/>
              </a:rPr>
              <a:t>2 </a:t>
            </a:r>
            <a:r>
              <a:rPr lang="en-US" sz="1600" b="1" dirty="0">
                <a:latin typeface="Times New Roman"/>
                <a:ea typeface="Times New Roman"/>
                <a:cs typeface="Times New Roman"/>
              </a:rPr>
              <a:t> minutes to read it</a:t>
            </a:r>
            <a:r>
              <a:rPr lang="en-US" sz="1400" b="1" dirty="0">
                <a:latin typeface="Times New Roman"/>
                <a:ea typeface="Times New Roman"/>
                <a:cs typeface="Times New Roman"/>
              </a:rPr>
              <a:t>.</a:t>
            </a:r>
            <a:endParaRPr lang="ru-RU" sz="1400" b="1" dirty="0">
              <a:latin typeface="Times New Roman"/>
              <a:ea typeface="Times New Roman"/>
              <a:cs typeface="Times New Roman"/>
            </a:endParaRPr>
          </a:p>
          <a:p>
            <a:pPr>
              <a:defRPr/>
            </a:pPr>
            <a:endParaRPr lang="ru-RU" sz="1400" b="1" dirty="0">
              <a:latin typeface="Times New Roman"/>
              <a:cs typeface="Times New Roman"/>
            </a:endParaRPr>
          </a:p>
          <a:p>
            <a:pPr>
              <a:defRPr/>
            </a:pPr>
            <a:endParaRPr lang="ru-RU" sz="1400" b="1" dirty="0">
              <a:latin typeface="Times New Roman"/>
              <a:cs typeface="Times New Roman"/>
            </a:endParaRPr>
          </a:p>
          <a:p>
            <a:pPr>
              <a:defRPr/>
            </a:pPr>
            <a:endParaRPr lang="ru-RU" sz="1400" b="1" dirty="0">
              <a:latin typeface="Times New Roman"/>
              <a:cs typeface="Times New Roman"/>
            </a:endParaRPr>
          </a:p>
          <a:p>
            <a:pPr>
              <a:defRPr/>
            </a:pPr>
            <a:endParaRPr lang="ru-RU" sz="1400" b="1" dirty="0">
              <a:latin typeface="Times New Roman"/>
              <a:cs typeface="Times New Roman"/>
            </a:endParaRPr>
          </a:p>
          <a:p>
            <a:pPr>
              <a:defRPr/>
            </a:pPr>
            <a:endParaRPr lang="ru-RU" sz="1400" b="1" dirty="0">
              <a:latin typeface="Times New Roman"/>
              <a:cs typeface="Times New Roman"/>
            </a:endParaRPr>
          </a:p>
          <a:p>
            <a:pPr>
              <a:defRPr/>
            </a:pPr>
            <a:r>
              <a:rPr lang="en-US" sz="1400" b="1" dirty="0">
                <a:latin typeface="Times New Roman" pitchFamily="18" charset="0"/>
                <a:cs typeface="Times New Roman" pitchFamily="18" charset="0"/>
              </a:rPr>
              <a:t> </a:t>
            </a:r>
            <a:r>
              <a:rPr lang="ru-RU" sz="1400" b="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just" fontAlgn="auto">
              <a:spcBef>
                <a:spcPts val="0"/>
              </a:spcBef>
              <a:spcAft>
                <a:spcPts val="1125"/>
              </a:spcAft>
              <a:tabLst>
                <a:tab pos="622300" algn="l"/>
              </a:tabLst>
              <a:defRPr/>
            </a:pPr>
            <a:endParaRPr lang="en-US" sz="1400" b="1" dirty="0">
              <a:latin typeface="Times New Roman" pitchFamily="18" charset="0"/>
              <a:ea typeface="Times New Roman"/>
              <a:cs typeface="Times New Roman" pitchFamily="18" charset="0"/>
            </a:endParaRPr>
          </a:p>
          <a:p>
            <a:pPr algn="just" fontAlgn="auto">
              <a:lnSpc>
                <a:spcPts val="2040"/>
              </a:lnSpc>
              <a:spcBef>
                <a:spcPts val="0"/>
              </a:spcBef>
              <a:spcAft>
                <a:spcPts val="1125"/>
              </a:spcAft>
              <a:tabLst>
                <a:tab pos="622300" algn="l"/>
              </a:tabLst>
              <a:defRPr/>
            </a:pPr>
            <a:endParaRPr lang="ru-RU" dirty="0">
              <a:ea typeface="Calibri"/>
              <a:cs typeface="Times New Roman"/>
            </a:endParaRPr>
          </a:p>
          <a:p>
            <a:pPr algn="just" fontAlgn="auto">
              <a:lnSpc>
                <a:spcPts val="2040"/>
              </a:lnSpc>
              <a:spcBef>
                <a:spcPts val="0"/>
              </a:spcBef>
              <a:spcAft>
                <a:spcPts val="1125"/>
              </a:spcAft>
              <a:tabLst>
                <a:tab pos="622300" algn="l"/>
              </a:tabLst>
              <a:defRPr/>
            </a:pPr>
            <a:r>
              <a:rPr lang="ru-RU" sz="1600" dirty="0">
                <a:latin typeface="Times New Roman"/>
                <a:ea typeface="Times New Roman"/>
                <a:cs typeface="Times New Roman"/>
              </a:rPr>
              <a:t>  </a:t>
            </a:r>
            <a:endParaRPr lang="ru-RU" sz="1600" dirty="0">
              <a:ea typeface="Calibri"/>
              <a:cs typeface="Times New Roman"/>
            </a:endParaRPr>
          </a:p>
        </p:txBody>
      </p:sp>
      <p:sp>
        <p:nvSpPr>
          <p:cNvPr id="2" name="TextBox 1"/>
          <p:cNvSpPr txBox="1"/>
          <p:nvPr/>
        </p:nvSpPr>
        <p:spPr>
          <a:xfrm>
            <a:off x="81870" y="445110"/>
            <a:ext cx="8820150" cy="369332"/>
          </a:xfrm>
          <a:prstGeom prst="rect">
            <a:avLst/>
          </a:prstGeom>
          <a:ln w="57150">
            <a:solidFill>
              <a:schemeClr val="bg1">
                <a:lumMod val="85000"/>
              </a:schemeClr>
            </a:solidFill>
          </a:ln>
        </p:spPr>
        <p:style>
          <a:lnRef idx="0">
            <a:scrgbClr r="0" g="0" b="0"/>
          </a:lnRef>
          <a:fillRef idx="1001">
            <a:schemeClr val="lt2"/>
          </a:fillRef>
          <a:effectRef idx="0">
            <a:scrgbClr r="0" g="0" b="0"/>
          </a:effectRef>
          <a:fontRef idx="major"/>
        </p:style>
        <p:txBody>
          <a:bodyPr wrap="square">
            <a:spAutoFit/>
          </a:bodyPr>
          <a:lstStyle/>
          <a:p>
            <a:pPr fontAlgn="auto">
              <a:spcBef>
                <a:spcPts val="0"/>
              </a:spcBef>
              <a:spcAft>
                <a:spcPts val="0"/>
              </a:spcAft>
              <a:defRPr/>
            </a:pPr>
            <a:r>
              <a:rPr lang="en-US" b="1" dirty="0">
                <a:solidFill>
                  <a:schemeClr val="accent6">
                    <a:lumMod val="75000"/>
                  </a:schemeClr>
                </a:solidFill>
              </a:rPr>
              <a:t> </a:t>
            </a:r>
            <a:r>
              <a:rPr lang="en-US" b="1" dirty="0">
                <a:solidFill>
                  <a:schemeClr val="tx2">
                    <a:lumMod val="60000"/>
                    <a:lumOff val="40000"/>
                  </a:schemeClr>
                </a:solidFill>
              </a:rPr>
              <a:t>TASK </a:t>
            </a:r>
            <a:r>
              <a:rPr lang="en-US" b="1" dirty="0" smtClean="0">
                <a:solidFill>
                  <a:schemeClr val="tx2">
                    <a:lumMod val="60000"/>
                    <a:lumOff val="40000"/>
                  </a:schemeClr>
                </a:solidFill>
              </a:rPr>
              <a:t>1</a:t>
            </a:r>
            <a:r>
              <a:rPr lang="en-US" b="1" dirty="0">
                <a:solidFill>
                  <a:schemeClr val="tx2">
                    <a:lumMod val="60000"/>
                    <a:lumOff val="40000"/>
                  </a:schemeClr>
                </a:solidFill>
              </a:rPr>
              <a:t>. PREPARATION – 01:30 min. ANSWER – 0</a:t>
            </a:r>
            <a:r>
              <a:rPr lang="ru-RU" b="1" dirty="0">
                <a:solidFill>
                  <a:schemeClr val="tx2">
                    <a:lumMod val="60000"/>
                    <a:lumOff val="40000"/>
                  </a:schemeClr>
                </a:solidFill>
              </a:rPr>
              <a:t>2</a:t>
            </a:r>
            <a:r>
              <a:rPr lang="en-US" b="1" dirty="0">
                <a:solidFill>
                  <a:schemeClr val="tx2">
                    <a:lumMod val="60000"/>
                    <a:lumOff val="40000"/>
                  </a:schemeClr>
                </a:solidFill>
              </a:rPr>
              <a:t>:</a:t>
            </a:r>
            <a:r>
              <a:rPr lang="ru-RU" b="1" dirty="0">
                <a:solidFill>
                  <a:schemeClr val="tx2">
                    <a:lumMod val="60000"/>
                    <a:lumOff val="40000"/>
                  </a:schemeClr>
                </a:solidFill>
              </a:rPr>
              <a:t>0</a:t>
            </a:r>
            <a:r>
              <a:rPr lang="en-US" b="1" dirty="0">
                <a:solidFill>
                  <a:schemeClr val="tx2">
                    <a:lumMod val="60000"/>
                    <a:lumOff val="40000"/>
                  </a:schemeClr>
                </a:solidFill>
              </a:rPr>
              <a:t>0 min.                                </a:t>
            </a:r>
            <a:r>
              <a:rPr lang="en-US" b="1" dirty="0">
                <a:solidFill>
                  <a:srgbClr val="C00000"/>
                </a:solidFill>
              </a:rPr>
              <a:t>PREPARATION </a:t>
            </a:r>
            <a:r>
              <a:rPr lang="en-US" dirty="0">
                <a:solidFill>
                  <a:srgbClr val="C00000"/>
                </a:solidFill>
              </a:rPr>
              <a:t>  </a:t>
            </a:r>
            <a:endParaRPr lang="ru-RU" dirty="0">
              <a:solidFill>
                <a:srgbClr val="C00000"/>
              </a:solidFill>
            </a:endParaRPr>
          </a:p>
        </p:txBody>
      </p:sp>
      <p:sp>
        <p:nvSpPr>
          <p:cNvPr id="13" name="Блок-схема: процесс 12"/>
          <p:cNvSpPr/>
          <p:nvPr/>
        </p:nvSpPr>
        <p:spPr>
          <a:xfrm>
            <a:off x="250825" y="2636838"/>
            <a:ext cx="8497639" cy="3744490"/>
          </a:xfrm>
          <a:prstGeom prst="flowChartProcess">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81870" y="1077913"/>
            <a:ext cx="8882743" cy="24330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78" name="Прямоугольник 8"/>
          <p:cNvSpPr>
            <a:spLocks noChangeArrowheads="1"/>
          </p:cNvSpPr>
          <p:nvPr/>
        </p:nvSpPr>
        <p:spPr bwMode="auto">
          <a:xfrm>
            <a:off x="539750" y="2997200"/>
            <a:ext cx="813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003366"/>
                </a:solidFill>
                <a:cs typeface="Times New Roman" panose="02020603050405020304" pitchFamily="18" charset="0"/>
              </a:rPr>
              <a:t> </a:t>
            </a:r>
            <a:endParaRPr lang="en-US" altLang="ru-RU" sz="1600" b="1">
              <a:latin typeface="Calibri" panose="020F0502020204030204" pitchFamily="34" charset="0"/>
            </a:endParaRPr>
          </a:p>
        </p:txBody>
      </p:sp>
      <p:sp>
        <p:nvSpPr>
          <p:cNvPr id="3079" name="Rectangle 10"/>
          <p:cNvSpPr>
            <a:spLocks noChangeArrowheads="1"/>
          </p:cNvSpPr>
          <p:nvPr/>
        </p:nvSpPr>
        <p:spPr bwMode="auto">
          <a:xfrm>
            <a:off x="539750" y="4367213"/>
            <a:ext cx="8353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b="1">
                <a:cs typeface="Times New Roman" panose="02020603050405020304" pitchFamily="18" charset="0"/>
              </a:rPr>
              <a:t> </a:t>
            </a:r>
            <a:endParaRPr lang="ru-RU" altLang="ru-RU"/>
          </a:p>
        </p:txBody>
      </p:sp>
      <p:sp>
        <p:nvSpPr>
          <p:cNvPr id="3080" name="Прямоугольник 9"/>
          <p:cNvSpPr>
            <a:spLocks noChangeArrowheads="1"/>
          </p:cNvSpPr>
          <p:nvPr/>
        </p:nvSpPr>
        <p:spPr bwMode="auto">
          <a:xfrm>
            <a:off x="395288" y="5084763"/>
            <a:ext cx="8280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200" indent="-8890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ru-RU" altLang="ru-RU" sz="1400" b="1">
                <a:latin typeface="Times New Roman" panose="02020603050405020304" pitchFamily="18" charset="0"/>
                <a:cs typeface="Times New Roman" panose="02020603050405020304" pitchFamily="18" charset="0"/>
              </a:rPr>
              <a:t> </a:t>
            </a:r>
          </a:p>
        </p:txBody>
      </p:sp>
      <p:sp>
        <p:nvSpPr>
          <p:cNvPr id="3081" name="Rectangle 13"/>
          <p:cNvSpPr>
            <a:spLocks noChangeArrowheads="1"/>
          </p:cNvSpPr>
          <p:nvPr/>
        </p:nvSpPr>
        <p:spPr bwMode="auto">
          <a:xfrm flipV="1">
            <a:off x="323850" y="295275"/>
            <a:ext cx="333629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900" b="1">
                <a:solidFill>
                  <a:srgbClr val="000000"/>
                </a:solidFill>
                <a:latin typeface="Verdana" panose="020B0604030504040204" pitchFamily="34" charset="0"/>
                <a:cs typeface="Times New Roman" panose="02020603050405020304" pitchFamily="18" charset="0"/>
              </a:rPr>
              <a:t>.</a:t>
            </a:r>
            <a:endParaRPr lang="en-US" altLang="ru-RU"/>
          </a:p>
        </p:txBody>
      </p:sp>
      <p:sp>
        <p:nvSpPr>
          <p:cNvPr id="3082" name="Прямоугольник 17"/>
          <p:cNvSpPr>
            <a:spLocks noChangeArrowheads="1"/>
          </p:cNvSpPr>
          <p:nvPr/>
        </p:nvSpPr>
        <p:spPr bwMode="auto">
          <a:xfrm>
            <a:off x="395288" y="2997200"/>
            <a:ext cx="7921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b="1"/>
              <a:t> </a:t>
            </a:r>
            <a:endParaRPr lang="ru-RU" altLang="ru-RU" sz="1600">
              <a:latin typeface="Times New Roman" panose="02020603050405020304" pitchFamily="18" charset="0"/>
              <a:cs typeface="Times New Roman" panose="02020603050405020304" pitchFamily="18"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1917440589"/>
              </p:ext>
            </p:extLst>
          </p:nvPr>
        </p:nvGraphicFramePr>
        <p:xfrm>
          <a:off x="395288" y="2780928"/>
          <a:ext cx="8137525" cy="3398788"/>
        </p:xfrm>
        <a:graphic>
          <a:graphicData uri="http://schemas.openxmlformats.org/drawingml/2006/table">
            <a:tbl>
              <a:tblPr/>
              <a:tblGrid>
                <a:gridCol w="8137525"/>
              </a:tblGrid>
              <a:tr h="3398788">
                <a:tc>
                  <a:txBody>
                    <a:bodyPr/>
                    <a:lstStyle/>
                    <a:p>
                      <a:pPr marL="38100" marR="0" lvl="0" indent="0" algn="just" defTabSz="914400" rtl="0" eaLnBrk="1" fontAlgn="base" latinLnBrk="0" hangingPunct="1">
                        <a:lnSpc>
                          <a:spcPct val="150000"/>
                        </a:lnSpc>
                        <a:spcBef>
                          <a:spcPts val="1800"/>
                        </a:spcBef>
                        <a:spcAft>
                          <a:spcPct val="0"/>
                        </a:spcAft>
                        <a:buClrTx/>
                        <a:buSzTx/>
                        <a:buFontTx/>
                        <a:buNone/>
                        <a:tabLst/>
                      </a:pPr>
                      <a:r>
                        <a:rPr lang="en-US" sz="1800" b="0" i="0" kern="1200" dirty="0" smtClean="0">
                          <a:solidFill>
                            <a:schemeClr val="tx1"/>
                          </a:solidFill>
                          <a:effectLst/>
                          <a:latin typeface="+mn-lt"/>
                          <a:ea typeface="+mn-ea"/>
                          <a:cs typeface="+mn-cs"/>
                        </a:rPr>
                        <a:t>Global warming is a result of human activity. In 1985 there was a big conference in Austria where 89 climate researchers from different countries took part. After long discussions the scientists declared that the climate of the planet had changed. Indeed, it is warmer now than it was years ago. It can be clearly seen in the north. In the Arctic some places are ice-free now and polar bears have lost the place where they lived. The sea level has risen as well. The situation is getting more and more serious. Global warming is a great problem which needs to be solved in the near future.</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a:noFill/>
                    </a:lnB>
                    <a:lnTlToBr>
                      <a:noFill/>
                    </a:lnTlToBr>
                    <a:lnBlToTr>
                      <a:noFill/>
                    </a:lnBlToTr>
                    <a:solidFill>
                      <a:srgbClr val="DCE6F2"/>
                    </a:solidFill>
                  </a:tcPr>
                </a:tc>
              </a:tr>
            </a:tbl>
          </a:graphicData>
        </a:graphic>
      </p:graphicFrame>
    </p:spTree>
  </p:cSld>
  <p:clrMapOvr>
    <a:masterClrMapping/>
  </p:clrMapOvr>
  <p:transition advClick="0" advTm="9400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afterEffect">
                                  <p:stCondLst>
                                    <p:cond delay="0"/>
                                  </p:stCondLst>
                                  <p:childTnLst>
                                    <p:animEffect transition="out" filter="wipe(left)">
                                      <p:cBhvr>
                                        <p:cTn id="6" dur="90000"/>
                                        <p:tgtEl>
                                          <p:spTgt spid="8"/>
                                        </p:tgtEl>
                                      </p:cBhvr>
                                    </p:animEffect>
                                    <p:set>
                                      <p:cBhvr>
                                        <p:cTn id="7" dur="1" fill="hold">
                                          <p:stCondLst>
                                            <p:cond delay="89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537" y="1580482"/>
            <a:ext cx="4731805" cy="1133475"/>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fontAlgn="auto">
              <a:spcBef>
                <a:spcPts val="0"/>
              </a:spcBef>
              <a:spcAft>
                <a:spcPts val="1125"/>
              </a:spcAft>
              <a:tabLst>
                <a:tab pos="622300" algn="l"/>
              </a:tabLst>
              <a:defRPr/>
            </a:pPr>
            <a:r>
              <a:rPr lang="en-US" sz="1600" b="1" dirty="0">
                <a:latin typeface="Times New Roman"/>
                <a:ea typeface="Times New Roman"/>
                <a:cs typeface="Times New Roman"/>
              </a:rPr>
              <a:t>     </a:t>
            </a:r>
            <a:r>
              <a:rPr lang="en-US" sz="1600" b="1" dirty="0" smtClean="0">
                <a:latin typeface="Times New Roman"/>
                <a:ea typeface="Times New Roman"/>
                <a:cs typeface="Times New Roman"/>
              </a:rPr>
              <a:t>Task </a:t>
            </a:r>
            <a:r>
              <a:rPr lang="en-US" sz="1600" b="1" dirty="0">
                <a:latin typeface="Times New Roman"/>
                <a:ea typeface="Times New Roman"/>
                <a:cs typeface="Times New Roman"/>
              </a:rPr>
              <a:t>1. Read the text aloud</a:t>
            </a:r>
            <a:endParaRPr lang="en-US" sz="1400" b="1" dirty="0">
              <a:latin typeface="Times New Roman"/>
              <a:ea typeface="Times New Roman"/>
              <a:cs typeface="Times New Roman"/>
            </a:endParaRPr>
          </a:p>
          <a:p>
            <a:pPr algn="just" fontAlgn="auto">
              <a:lnSpc>
                <a:spcPts val="2040"/>
              </a:lnSpc>
              <a:spcBef>
                <a:spcPts val="0"/>
              </a:spcBef>
              <a:spcAft>
                <a:spcPts val="1125"/>
              </a:spcAft>
              <a:tabLst>
                <a:tab pos="622300" algn="l"/>
              </a:tabLst>
              <a:defRPr/>
            </a:pPr>
            <a:endParaRPr lang="ru-RU" dirty="0">
              <a:ea typeface="Calibri"/>
              <a:cs typeface="Times New Roman"/>
            </a:endParaRPr>
          </a:p>
          <a:p>
            <a:pPr algn="just" fontAlgn="auto">
              <a:lnSpc>
                <a:spcPts val="2040"/>
              </a:lnSpc>
              <a:spcBef>
                <a:spcPts val="0"/>
              </a:spcBef>
              <a:spcAft>
                <a:spcPts val="1125"/>
              </a:spcAft>
              <a:tabLst>
                <a:tab pos="622300" algn="l"/>
              </a:tabLst>
              <a:defRPr/>
            </a:pPr>
            <a:r>
              <a:rPr lang="ru-RU" sz="1600" dirty="0">
                <a:latin typeface="Times New Roman"/>
                <a:ea typeface="Times New Roman"/>
                <a:cs typeface="Times New Roman"/>
              </a:rPr>
              <a:t> </a:t>
            </a:r>
            <a:endParaRPr lang="ru-RU" sz="1600" dirty="0">
              <a:ea typeface="Calibri"/>
              <a:cs typeface="Times New Roman"/>
            </a:endParaRPr>
          </a:p>
        </p:txBody>
      </p:sp>
      <p:sp>
        <p:nvSpPr>
          <p:cNvPr id="2" name="TextBox 1"/>
          <p:cNvSpPr txBox="1"/>
          <p:nvPr/>
        </p:nvSpPr>
        <p:spPr>
          <a:xfrm>
            <a:off x="179388" y="701675"/>
            <a:ext cx="8785225" cy="369888"/>
          </a:xfrm>
          <a:prstGeom prst="rect">
            <a:avLst/>
          </a:prstGeom>
          <a:ln w="57150">
            <a:solidFill>
              <a:schemeClr val="bg1">
                <a:lumMod val="85000"/>
              </a:schemeClr>
            </a:solidFill>
          </a:ln>
        </p:spPr>
        <p:style>
          <a:lnRef idx="0">
            <a:scrgbClr r="0" g="0" b="0"/>
          </a:lnRef>
          <a:fillRef idx="1001">
            <a:schemeClr val="lt2"/>
          </a:fillRef>
          <a:effectRef idx="0">
            <a:scrgbClr r="0" g="0" b="0"/>
          </a:effectRef>
          <a:fontRef idx="major"/>
        </p:style>
        <p:txBody>
          <a:bodyPr>
            <a:spAutoFit/>
          </a:bodyPr>
          <a:lstStyle/>
          <a:p>
            <a:pPr fontAlgn="auto">
              <a:spcBef>
                <a:spcPts val="0"/>
              </a:spcBef>
              <a:spcAft>
                <a:spcPts val="0"/>
              </a:spcAft>
              <a:defRPr/>
            </a:pPr>
            <a:r>
              <a:rPr lang="en-US" b="1" dirty="0">
                <a:solidFill>
                  <a:schemeClr val="tx2">
                    <a:lumMod val="60000"/>
                    <a:lumOff val="40000"/>
                  </a:schemeClr>
                </a:solidFill>
              </a:rPr>
              <a:t>TASK 1. PREPARATION – 01:30 min. ANSWER – 0</a:t>
            </a:r>
            <a:r>
              <a:rPr lang="ru-RU" b="1" dirty="0">
                <a:solidFill>
                  <a:schemeClr val="tx2">
                    <a:lumMod val="60000"/>
                    <a:lumOff val="40000"/>
                  </a:schemeClr>
                </a:solidFill>
              </a:rPr>
              <a:t>2</a:t>
            </a:r>
            <a:r>
              <a:rPr lang="en-US" b="1" dirty="0">
                <a:solidFill>
                  <a:schemeClr val="tx2">
                    <a:lumMod val="60000"/>
                    <a:lumOff val="40000"/>
                  </a:schemeClr>
                </a:solidFill>
              </a:rPr>
              <a:t>:</a:t>
            </a:r>
            <a:r>
              <a:rPr lang="ru-RU" b="1" dirty="0">
                <a:solidFill>
                  <a:schemeClr val="tx2">
                    <a:lumMod val="60000"/>
                    <a:lumOff val="40000"/>
                  </a:schemeClr>
                </a:solidFill>
              </a:rPr>
              <a:t>0</a:t>
            </a:r>
            <a:r>
              <a:rPr lang="en-US" b="1" dirty="0">
                <a:solidFill>
                  <a:schemeClr val="tx2">
                    <a:lumMod val="60000"/>
                    <a:lumOff val="40000"/>
                  </a:schemeClr>
                </a:solidFill>
              </a:rPr>
              <a:t>0 min.                                          </a:t>
            </a:r>
            <a:r>
              <a:rPr lang="en-US" b="1" dirty="0">
                <a:solidFill>
                  <a:srgbClr val="C00000"/>
                </a:solidFill>
              </a:rPr>
              <a:t>ANSWER</a:t>
            </a:r>
            <a:r>
              <a:rPr lang="en-US" b="1" dirty="0">
                <a:solidFill>
                  <a:srgbClr val="00B050"/>
                </a:solidFill>
              </a:rPr>
              <a:t> </a:t>
            </a:r>
            <a:r>
              <a:rPr lang="en-US" dirty="0">
                <a:solidFill>
                  <a:srgbClr val="00B050"/>
                </a:solidFill>
              </a:rPr>
              <a:t>  </a:t>
            </a:r>
            <a:endParaRPr lang="ru-RU" dirty="0">
              <a:solidFill>
                <a:srgbClr val="00B050"/>
              </a:solidFill>
            </a:endParaRPr>
          </a:p>
        </p:txBody>
      </p:sp>
      <p:sp>
        <p:nvSpPr>
          <p:cNvPr id="13" name="Блок-схема: процесс 12"/>
          <p:cNvSpPr/>
          <p:nvPr/>
        </p:nvSpPr>
        <p:spPr>
          <a:xfrm>
            <a:off x="323850" y="1989138"/>
            <a:ext cx="8639175" cy="4132262"/>
          </a:xfrm>
          <a:prstGeom prst="flowChartProcess">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107" name="Rectangle 12"/>
          <p:cNvSpPr>
            <a:spLocks noChangeArrowheads="1"/>
          </p:cNvSpPr>
          <p:nvPr/>
        </p:nvSpPr>
        <p:spPr bwMode="auto">
          <a:xfrm>
            <a:off x="1493838" y="3524250"/>
            <a:ext cx="66246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900">
                <a:solidFill>
                  <a:srgbClr val="003366"/>
                </a:solidFill>
                <a:cs typeface="Times New Roman" panose="02020603050405020304" pitchFamily="18" charset="0"/>
              </a:rPr>
              <a:t> </a:t>
            </a:r>
            <a:endParaRPr lang="en-US" altLang="ru-RU">
              <a:latin typeface="Calibri" panose="020F0502020204030204" pitchFamily="34" charset="0"/>
            </a:endParaRPr>
          </a:p>
        </p:txBody>
      </p:sp>
      <p:sp>
        <p:nvSpPr>
          <p:cNvPr id="4108" name="Rectangle 13"/>
          <p:cNvSpPr>
            <a:spLocks noChangeArrowheads="1"/>
          </p:cNvSpPr>
          <p:nvPr/>
        </p:nvSpPr>
        <p:spPr bwMode="auto">
          <a:xfrm>
            <a:off x="395288" y="3997325"/>
            <a:ext cx="8424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b="1"/>
              <a:t> </a:t>
            </a:r>
            <a:endParaRPr lang="en-US" altLang="ru-RU" sz="1600" b="1">
              <a:latin typeface="Calibri" panose="020F0502020204030204" pitchFamily="34" charset="0"/>
            </a:endParaRPr>
          </a:p>
        </p:txBody>
      </p:sp>
      <p:graphicFrame>
        <p:nvGraphicFramePr>
          <p:cNvPr id="14" name="Таблица 13"/>
          <p:cNvGraphicFramePr>
            <a:graphicFrameLocks noGrp="1"/>
          </p:cNvGraphicFramePr>
          <p:nvPr/>
        </p:nvGraphicFramePr>
        <p:xfrm>
          <a:off x="539750" y="2060575"/>
          <a:ext cx="8208963" cy="3960813"/>
        </p:xfrm>
        <a:graphic>
          <a:graphicData uri="http://schemas.openxmlformats.org/drawingml/2006/table">
            <a:tbl>
              <a:tblPr/>
              <a:tblGrid>
                <a:gridCol w="8208963"/>
              </a:tblGrid>
              <a:tr h="3960813">
                <a:tc>
                  <a:txBody>
                    <a:bodyPr/>
                    <a:lstStyle/>
                    <a:p>
                      <a:pPr marL="38100" marR="0" lvl="0" indent="0" algn="just" defTabSz="914400" rtl="0" eaLnBrk="1" fontAlgn="base" latinLnBrk="0" hangingPunct="1">
                        <a:lnSpc>
                          <a:spcPct val="150000"/>
                        </a:lnSpc>
                        <a:spcBef>
                          <a:spcPts val="180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cs typeface="Arial" charset="0"/>
                        </a:rPr>
                        <a:t> </a:t>
                      </a:r>
                      <a:r>
                        <a:rPr lang="en-US" sz="1800" b="0" i="0" kern="1200" dirty="0" smtClean="0">
                          <a:solidFill>
                            <a:schemeClr val="tx1"/>
                          </a:solidFill>
                          <a:effectLst/>
                          <a:latin typeface="+mn-lt"/>
                          <a:ea typeface="+mn-ea"/>
                          <a:cs typeface="+mn-cs"/>
                        </a:rPr>
                        <a:t>Global warming is a result of human activity. In 1985 there was a big conference in Austria where 89 climate researchers from different countries took part. After long discussions the scientists declared that the climate of the planet had changed. Indeed, it is warmer now than it was years ago. It can be clearly seen in the north. In the Arctic some places are ice-free now and polar bears have lost the place where they lived. The sea level has risen as well. The situation is getting more and more serious. Global warming is a great problem which needs to be solved in the near future.</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a:noFill/>
                    </a:lnB>
                    <a:lnTlToBr>
                      <a:noFill/>
                    </a:lnTlToBr>
                    <a:lnBlToTr>
                      <a:noFill/>
                    </a:lnBlToTr>
                    <a:solidFill>
                      <a:srgbClr val="DCE6F2"/>
                    </a:solidFill>
                  </a:tcPr>
                </a:tc>
              </a:tr>
            </a:tbl>
          </a:graphicData>
        </a:graphic>
      </p:graphicFrame>
      <p:sp>
        <p:nvSpPr>
          <p:cNvPr id="4111" name="Прямоугольник 14"/>
          <p:cNvSpPr>
            <a:spLocks noChangeArrowheads="1"/>
          </p:cNvSpPr>
          <p:nvPr/>
        </p:nvSpPr>
        <p:spPr bwMode="auto">
          <a:xfrm>
            <a:off x="684213" y="2565400"/>
            <a:ext cx="7704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Times New Roman" panose="02020603050405020304" pitchFamily="18" charset="0"/>
                <a:cs typeface="Times New Roman" panose="02020603050405020304" pitchFamily="18" charset="0"/>
              </a:rPr>
              <a:t> </a:t>
            </a:r>
            <a:endParaRPr lang="ru-RU" altLang="ru-RU">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66268" y="1217613"/>
            <a:ext cx="8826946" cy="3309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advClick="0" advTm="12173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xit" presetSubtype="8" fill="hold" grpId="0" nodeType="afterEffect">
                                  <p:stCondLst>
                                    <p:cond delay="0"/>
                                  </p:stCondLst>
                                  <p:childTnLst>
                                    <p:animEffect transition="out" filter="wipe(left)">
                                      <p:cBhvr>
                                        <p:cTn id="6" dur="120000"/>
                                        <p:tgtEl>
                                          <p:spTgt spid="15"/>
                                        </p:tgtEl>
                                      </p:cBhvr>
                                    </p:animEffect>
                                    <p:set>
                                      <p:cBhvr>
                                        <p:cTn id="7" dur="1" fill="hold">
                                          <p:stCondLst>
                                            <p:cond delay="119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93" y="2391569"/>
            <a:ext cx="8191500" cy="3676650"/>
          </a:xfrm>
          <a:prstGeom prst="rect">
            <a:avLst/>
          </a:prstGeom>
        </p:spPr>
      </p:pic>
      <p:sp>
        <p:nvSpPr>
          <p:cNvPr id="6" name="Прямоугольник 5"/>
          <p:cNvSpPr/>
          <p:nvPr/>
        </p:nvSpPr>
        <p:spPr>
          <a:xfrm>
            <a:off x="3816200" y="2738661"/>
            <a:ext cx="1800200" cy="1152128"/>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ru-RU"/>
          </a:p>
        </p:txBody>
      </p:sp>
      <p:sp>
        <p:nvSpPr>
          <p:cNvPr id="5125" name="Прямоугольник 3"/>
          <p:cNvSpPr>
            <a:spLocks noChangeArrowheads="1"/>
          </p:cNvSpPr>
          <p:nvPr/>
        </p:nvSpPr>
        <p:spPr bwMode="auto">
          <a:xfrm>
            <a:off x="395288" y="1268413"/>
            <a:ext cx="8167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b="1"/>
              <a:t>Task 2. You are going to take part in a telephone survey. You have to answer six questions. Give full answers to the questions.</a:t>
            </a:r>
            <a:endParaRPr lang="en-US" altLang="ru-RU"/>
          </a:p>
          <a:p>
            <a:pPr algn="ctr" eaLnBrk="1" hangingPunct="1"/>
            <a:r>
              <a:rPr lang="en-US" altLang="ru-RU" b="1"/>
              <a:t>Remember that you have 40 seconds to answer each question.</a:t>
            </a:r>
            <a:endParaRPr lang="en-US" altLang="ru-RU"/>
          </a:p>
        </p:txBody>
      </p:sp>
      <p:sp>
        <p:nvSpPr>
          <p:cNvPr id="2" name="Прямоугольник 1"/>
          <p:cNvSpPr/>
          <p:nvPr/>
        </p:nvSpPr>
        <p:spPr>
          <a:xfrm>
            <a:off x="169572" y="3015831"/>
            <a:ext cx="3982113" cy="523220"/>
          </a:xfrm>
          <a:prstGeom prst="rect">
            <a:avLst/>
          </a:prstGeom>
          <a:noFill/>
        </p:spPr>
        <p:txBody>
          <a:bodyPr wrap="square" lIns="91440" tIns="45720" rIns="91440" bIns="45720">
            <a:spAutoFit/>
          </a:bodyPr>
          <a:lstStyle/>
          <a:p>
            <a:pPr algn="ctr"/>
            <a:r>
              <a:rPr lang="en-US" sz="2800" dirty="0" smtClean="0">
                <a:ln w="0"/>
                <a:solidFill>
                  <a:schemeClr val="accent1"/>
                </a:solidFill>
                <a:effectLst>
                  <a:outerShdw blurRad="38100" dist="25400" dir="5400000" algn="ctr" rotWithShape="0">
                    <a:srgbClr val="6E747A">
                      <a:alpha val="43000"/>
                    </a:srgbClr>
                  </a:outerShdw>
                </a:effectLst>
              </a:rPr>
              <a:t>Click on the icon</a:t>
            </a:r>
            <a:endParaRPr lang="ru-RU" sz="2800" b="0" cap="none" spc="0" dirty="0">
              <a:ln w="0"/>
              <a:solidFill>
                <a:schemeClr val="accent1"/>
              </a:solidFill>
              <a:effectLst>
                <a:outerShdw blurRad="38100" dist="25400" dir="5400000" algn="ctr" rotWithShape="0">
                  <a:srgbClr val="6E747A">
                    <a:alpha val="43000"/>
                  </a:srgbClr>
                </a:outerShdw>
              </a:effectLst>
            </a:endParaRPr>
          </a:p>
        </p:txBody>
      </p:sp>
      <p:sp>
        <p:nvSpPr>
          <p:cNvPr id="4" name="Прямоугольник 3"/>
          <p:cNvSpPr/>
          <p:nvPr/>
        </p:nvSpPr>
        <p:spPr>
          <a:xfrm>
            <a:off x="152229" y="116632"/>
            <a:ext cx="8812259" cy="6624736"/>
          </a:xfrm>
          <a:prstGeom prst="rect">
            <a:avLst/>
          </a:prstGeom>
          <a:noFill/>
          <a:ln>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Daily routine 9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31130" y="3076005"/>
            <a:ext cx="609600" cy="609600"/>
          </a:xfrm>
          <a:prstGeom prst="rect">
            <a:avLst/>
          </a:prstGeom>
        </p:spPr>
      </p:pic>
    </p:spTree>
  </p:cSld>
  <p:clrMapOvr>
    <a:masterClrMapping/>
  </p:clrMapOvr>
  <p:transition spd="slow" advClick="0" advTm="363594"/>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50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199" y="3043238"/>
            <a:ext cx="5679926" cy="2549362"/>
          </a:xfrm>
          <a:prstGeom prst="rect">
            <a:avLst/>
          </a:prstGeom>
        </p:spPr>
      </p:pic>
      <p:sp>
        <p:nvSpPr>
          <p:cNvPr id="12290" name="Заголовок 1"/>
          <p:cNvSpPr>
            <a:spLocks noGrp="1"/>
          </p:cNvSpPr>
          <p:nvPr>
            <p:ph idx="1"/>
          </p:nvPr>
        </p:nvSpPr>
        <p:spPr>
          <a:xfrm>
            <a:off x="747713" y="2205038"/>
            <a:ext cx="7359650" cy="2305050"/>
          </a:xfrm>
        </p:spPr>
        <p:txBody>
          <a:bodyPr/>
          <a:lstStyle/>
          <a:p>
            <a:r>
              <a:rPr lang="en-US" sz="2000" dirty="0"/>
              <a:t>whether reading is popular with teenagers, and why, or why not;</a:t>
            </a:r>
          </a:p>
          <a:p>
            <a:r>
              <a:rPr lang="en-US" sz="2000" dirty="0"/>
              <a:t>what kind of books you like reading;</a:t>
            </a:r>
          </a:p>
          <a:p>
            <a:r>
              <a:rPr lang="en-US" sz="2000" dirty="0"/>
              <a:t>why many people prefer e-books to paper books;</a:t>
            </a:r>
          </a:p>
          <a:p>
            <a:r>
              <a:rPr lang="en-US" sz="2000" dirty="0"/>
              <a:t>what your attitude to reading is.</a:t>
            </a:r>
          </a:p>
          <a:p>
            <a:pPr marL="0" indent="0">
              <a:buFont typeface="Arial" charset="0"/>
              <a:buNone/>
              <a:defRPr/>
            </a:pPr>
            <a:r>
              <a:rPr lang="en-US" sz="2000" b="1" dirty="0"/>
              <a:t> </a:t>
            </a:r>
            <a:endParaRPr lang="en-US" sz="2000" dirty="0"/>
          </a:p>
          <a:p>
            <a:pPr marL="0" indent="0" eaLnBrk="1" hangingPunct="1">
              <a:lnSpc>
                <a:spcPts val="2038"/>
              </a:lnSpc>
              <a:spcAft>
                <a:spcPts val="1125"/>
              </a:spcAft>
              <a:buFont typeface="Arial" charset="0"/>
              <a:buNone/>
              <a:tabLst>
                <a:tab pos="441325" algn="l"/>
              </a:tabLst>
              <a:defRPr/>
            </a:pPr>
            <a:endParaRPr lang="en-US" sz="20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r>
              <a:rPr lang="en-US" sz="1900" b="1" dirty="0" smtClean="0">
                <a:latin typeface="Times New Roman" pitchFamily="18" charset="0"/>
                <a:cs typeface="Times New Roman" pitchFamily="18" charset="0"/>
              </a:rPr>
              <a:t>              </a:t>
            </a:r>
            <a:endParaRPr lang="en-US" sz="16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endParaRPr lang="en-US" sz="20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endParaRPr lang="en-US" sz="20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endParaRPr lang="en-US" sz="20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endParaRPr lang="en-US" sz="20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endParaRPr lang="en-US" sz="2000" b="1" dirty="0" smtClean="0">
              <a:latin typeface="Times New Roman" pitchFamily="18" charset="0"/>
              <a:cs typeface="Times New Roman" pitchFamily="18" charset="0"/>
            </a:endParaRPr>
          </a:p>
          <a:p>
            <a:pPr marL="0" indent="0" eaLnBrk="1" hangingPunct="1">
              <a:lnSpc>
                <a:spcPts val="1500"/>
              </a:lnSpc>
              <a:buSzPts val="1000"/>
              <a:buFont typeface="Arial" charset="0"/>
              <a:buNone/>
              <a:tabLst>
                <a:tab pos="441325" algn="l"/>
              </a:tabLst>
              <a:defRPr/>
            </a:pPr>
            <a:endParaRPr lang="ru-RU" sz="1600" dirty="0" smtClean="0">
              <a:latin typeface="Times New Roman" pitchFamily="18" charset="0"/>
              <a:ea typeface="Calibri" pitchFamily="34" charset="0"/>
              <a:cs typeface="Calibri" pitchFamily="34" charset="0"/>
            </a:endParaRPr>
          </a:p>
          <a:p>
            <a:pPr marL="0" indent="0" eaLnBrk="1" hangingPunct="1">
              <a:buFont typeface="Arial" charset="0"/>
              <a:buNone/>
              <a:tabLst>
                <a:tab pos="441325" algn="l"/>
              </a:tabLst>
              <a:defRPr/>
            </a:pPr>
            <a:endParaRPr lang="ru-RU" dirty="0" smtClean="0"/>
          </a:p>
        </p:txBody>
      </p:sp>
      <p:sp>
        <p:nvSpPr>
          <p:cNvPr id="10" name="TextBox 9"/>
          <p:cNvSpPr txBox="1"/>
          <p:nvPr/>
        </p:nvSpPr>
        <p:spPr>
          <a:xfrm>
            <a:off x="215900" y="636588"/>
            <a:ext cx="8785225" cy="368300"/>
          </a:xfrm>
          <a:prstGeom prst="rect">
            <a:avLst/>
          </a:prstGeom>
          <a:ln w="57150">
            <a:solidFill>
              <a:schemeClr val="bg1">
                <a:lumMod val="85000"/>
              </a:schemeClr>
            </a:solidFill>
          </a:ln>
        </p:spPr>
        <p:style>
          <a:lnRef idx="0">
            <a:scrgbClr r="0" g="0" b="0"/>
          </a:lnRef>
          <a:fillRef idx="1001">
            <a:schemeClr val="lt2"/>
          </a:fillRef>
          <a:effectRef idx="0">
            <a:scrgbClr r="0" g="0" b="0"/>
          </a:effectRef>
          <a:fontRef idx="major"/>
        </p:style>
        <p:txBody>
          <a:bodyPr>
            <a:spAutoFit/>
          </a:bodyPr>
          <a:lstStyle/>
          <a:p>
            <a:pPr fontAlgn="auto">
              <a:spcBef>
                <a:spcPts val="0"/>
              </a:spcBef>
              <a:spcAft>
                <a:spcPts val="0"/>
              </a:spcAft>
              <a:defRPr/>
            </a:pPr>
            <a:r>
              <a:rPr lang="en-US" b="1" dirty="0">
                <a:solidFill>
                  <a:schemeClr val="tx2">
                    <a:lumMod val="60000"/>
                    <a:lumOff val="40000"/>
                  </a:schemeClr>
                </a:solidFill>
              </a:rPr>
              <a:t>TASK 3. PREPARATION – 01:30 min. ANSWER – 02:00 min.                                 </a:t>
            </a:r>
            <a:r>
              <a:rPr lang="en-US" b="1" dirty="0">
                <a:solidFill>
                  <a:srgbClr val="C00000"/>
                </a:solidFill>
              </a:rPr>
              <a:t>PREPARATION </a:t>
            </a:r>
            <a:r>
              <a:rPr lang="en-US" dirty="0">
                <a:solidFill>
                  <a:srgbClr val="C00000"/>
                </a:solidFill>
              </a:rPr>
              <a:t>  </a:t>
            </a:r>
            <a:endParaRPr lang="ru-RU" dirty="0">
              <a:solidFill>
                <a:srgbClr val="C00000"/>
              </a:solidFill>
            </a:endParaRPr>
          </a:p>
        </p:txBody>
      </p:sp>
      <p:sp>
        <p:nvSpPr>
          <p:cNvPr id="12" name="Прямоугольник 11"/>
          <p:cNvSpPr/>
          <p:nvPr/>
        </p:nvSpPr>
        <p:spPr>
          <a:xfrm>
            <a:off x="215900" y="5732463"/>
            <a:ext cx="8676580" cy="360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49" name="Прямоугольник 15"/>
          <p:cNvSpPr>
            <a:spLocks noChangeArrowheads="1"/>
          </p:cNvSpPr>
          <p:nvPr/>
        </p:nvSpPr>
        <p:spPr bwMode="auto">
          <a:xfrm>
            <a:off x="1116013" y="765175"/>
            <a:ext cx="698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dirty="0">
                <a:latin typeface="Times New Roman" panose="02020603050405020304" pitchFamily="18" charset="0"/>
                <a:cs typeface="Times New Roman" panose="02020603050405020304" pitchFamily="18" charset="0"/>
              </a:rPr>
              <a:t> </a:t>
            </a:r>
            <a:endParaRPr lang="en-US" altLang="ru-RU" sz="2800" b="1" dirty="0">
              <a:latin typeface="Times New Roman" panose="02020603050405020304" pitchFamily="18" charset="0"/>
              <a:cs typeface="Times New Roman" panose="02020603050405020304" pitchFamily="18" charset="0"/>
            </a:endParaRPr>
          </a:p>
          <a:p>
            <a:pPr eaLnBrk="1" hangingPunct="1"/>
            <a:r>
              <a:rPr lang="ru-RU" altLang="ru-RU" b="1" dirty="0" err="1">
                <a:latin typeface="Times New Roman" panose="02020603050405020304" pitchFamily="18" charset="0"/>
                <a:cs typeface="Times New Roman" panose="02020603050405020304" pitchFamily="18" charset="0"/>
              </a:rPr>
              <a:t>Task</a:t>
            </a:r>
            <a:r>
              <a:rPr lang="ru-RU" altLang="ru-RU" b="1" dirty="0">
                <a:latin typeface="Times New Roman" panose="02020603050405020304" pitchFamily="18" charset="0"/>
                <a:cs typeface="Times New Roman" panose="02020603050405020304" pitchFamily="18" charset="0"/>
              </a:rPr>
              <a:t> 3. </a:t>
            </a:r>
            <a:r>
              <a:rPr lang="ru-RU" altLang="ru-RU" b="1" dirty="0" err="1">
                <a:latin typeface="Times New Roman" panose="02020603050405020304" pitchFamily="18" charset="0"/>
                <a:cs typeface="Times New Roman" panose="02020603050405020304" pitchFamily="18" charset="0"/>
              </a:rPr>
              <a:t>You</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are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going</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to</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give</a:t>
            </a:r>
            <a:r>
              <a:rPr lang="ru-RU" altLang="ru-RU" b="1" dirty="0">
                <a:latin typeface="Times New Roman" panose="02020603050405020304" pitchFamily="18" charset="0"/>
                <a:cs typeface="Times New Roman" panose="02020603050405020304" pitchFamily="18" charset="0"/>
              </a:rPr>
              <a:t> a </a:t>
            </a:r>
            <a:r>
              <a:rPr lang="ru-RU" altLang="ru-RU" b="1" dirty="0" err="1">
                <a:latin typeface="Times New Roman" panose="02020603050405020304" pitchFamily="18" charset="0"/>
                <a:cs typeface="Times New Roman" panose="02020603050405020304" pitchFamily="18" charset="0"/>
              </a:rPr>
              <a:t>talk</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about</a:t>
            </a:r>
            <a:r>
              <a:rPr lang="ru-RU" altLang="ru-RU" b="1" dirty="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reading</a:t>
            </a:r>
            <a:r>
              <a:rPr lang="ru-RU" altLang="ru-RU" b="1" dirty="0" smtClean="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You</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will</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have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to</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start</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in</a:t>
            </a:r>
            <a:r>
              <a:rPr lang="ru-RU" altLang="ru-RU" b="1" dirty="0">
                <a:latin typeface="Times New Roman" panose="02020603050405020304" pitchFamily="18" charset="0"/>
                <a:cs typeface="Times New Roman" panose="02020603050405020304" pitchFamily="18" charset="0"/>
              </a:rPr>
              <a:t> 1.5 </a:t>
            </a:r>
            <a:r>
              <a:rPr lang="ru-RU" altLang="ru-RU" b="1" dirty="0" err="1">
                <a:latin typeface="Times New Roman" panose="02020603050405020304" pitchFamily="18" charset="0"/>
                <a:cs typeface="Times New Roman" panose="02020603050405020304" pitchFamily="18" charset="0"/>
              </a:rPr>
              <a:t>minutes</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and</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speak</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for</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not</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more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than</a:t>
            </a:r>
            <a:r>
              <a:rPr lang="ru-RU" altLang="ru-RU" b="1" dirty="0">
                <a:latin typeface="Times New Roman" panose="02020603050405020304" pitchFamily="18" charset="0"/>
                <a:cs typeface="Times New Roman" panose="02020603050405020304" pitchFamily="18" charset="0"/>
              </a:rPr>
              <a:t> 2 </a:t>
            </a:r>
            <a:r>
              <a:rPr lang="ru-RU" altLang="ru-RU" b="1" dirty="0" err="1">
                <a:latin typeface="Times New Roman" panose="02020603050405020304" pitchFamily="18" charset="0"/>
                <a:cs typeface="Times New Roman" panose="02020603050405020304" pitchFamily="18" charset="0"/>
              </a:rPr>
              <a:t>minutes</a:t>
            </a:r>
            <a:r>
              <a:rPr lang="ru-RU" altLang="ru-RU" b="1" dirty="0">
                <a:latin typeface="Times New Roman" panose="02020603050405020304" pitchFamily="18" charset="0"/>
                <a:cs typeface="Times New Roman" panose="02020603050405020304" pitchFamily="18" charset="0"/>
              </a:rPr>
              <a:t>         </a:t>
            </a:r>
            <a:endParaRPr lang="ru-RU" altLang="ru-RU" dirty="0"/>
          </a:p>
        </p:txBody>
      </p:sp>
    </p:spTree>
  </p:cSld>
  <p:clrMapOvr>
    <a:masterClrMapping/>
  </p:clrMapOvr>
  <p:transition spd="slow" advClick="0" advTm="9112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afterEffect">
                                  <p:stCondLst>
                                    <p:cond delay="0"/>
                                  </p:stCondLst>
                                  <p:childTnLst>
                                    <p:animEffect transition="out" filter="wipe(left)">
                                      <p:cBhvr>
                                        <p:cTn id="6" dur="90000"/>
                                        <p:tgtEl>
                                          <p:spTgt spid="12"/>
                                        </p:tgtEl>
                                      </p:cBhvr>
                                    </p:animEffect>
                                    <p:set>
                                      <p:cBhvr>
                                        <p:cTn id="7" dur="1" fill="hold">
                                          <p:stCondLst>
                                            <p:cond delay="89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106" y="2962224"/>
            <a:ext cx="5058344" cy="2270373"/>
          </a:xfrm>
          <a:prstGeom prst="rect">
            <a:avLst/>
          </a:prstGeom>
        </p:spPr>
      </p:pic>
      <p:sp>
        <p:nvSpPr>
          <p:cNvPr id="14338" name="Заголовок 1"/>
          <p:cNvSpPr>
            <a:spLocks noGrp="1"/>
          </p:cNvSpPr>
          <p:nvPr>
            <p:ph idx="1"/>
          </p:nvPr>
        </p:nvSpPr>
        <p:spPr>
          <a:xfrm>
            <a:off x="323850" y="836613"/>
            <a:ext cx="8318500" cy="7016750"/>
          </a:xfrm>
        </p:spPr>
        <p:txBody>
          <a:bodyPr/>
          <a:lstStyle/>
          <a:p>
            <a:pPr marL="0" indent="0" eaLnBrk="1" hangingPunct="1">
              <a:lnSpc>
                <a:spcPts val="2038"/>
              </a:lnSpc>
              <a:spcAft>
                <a:spcPts val="1125"/>
              </a:spcAft>
              <a:buFont typeface="Arial" charset="0"/>
              <a:buNone/>
              <a:tabLst>
                <a:tab pos="441325" algn="l"/>
              </a:tabLst>
              <a:defRPr/>
            </a:pPr>
            <a:r>
              <a:rPr lang="ru-RU"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r>
              <a:rPr lang="ru-RU" sz="1800" b="1" dirty="0" err="1" smtClean="0">
                <a:latin typeface="Times New Roman" pitchFamily="18" charset="0"/>
                <a:cs typeface="Times New Roman" pitchFamily="18" charset="0"/>
              </a:rPr>
              <a:t>Task</a:t>
            </a:r>
            <a:r>
              <a:rPr lang="ru-RU" sz="1800" b="1" dirty="0" smtClean="0">
                <a:latin typeface="Times New Roman" pitchFamily="18" charset="0"/>
                <a:cs typeface="Times New Roman" pitchFamily="18" charset="0"/>
              </a:rPr>
              <a:t> 3. </a:t>
            </a:r>
            <a:r>
              <a:rPr lang="ru-RU" sz="1800" b="1" dirty="0" err="1" smtClean="0">
                <a:latin typeface="Times New Roman" pitchFamily="18" charset="0"/>
                <a:cs typeface="Times New Roman" pitchFamily="18" charset="0"/>
              </a:rPr>
              <a:t>You</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are</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going</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to</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give</a:t>
            </a:r>
            <a:r>
              <a:rPr lang="ru-RU" sz="1800" b="1" dirty="0" smtClean="0">
                <a:latin typeface="Times New Roman" pitchFamily="18" charset="0"/>
                <a:cs typeface="Times New Roman" pitchFamily="18" charset="0"/>
              </a:rPr>
              <a:t> a </a:t>
            </a:r>
            <a:r>
              <a:rPr lang="ru-RU" sz="1800" b="1" dirty="0" err="1" smtClean="0">
                <a:latin typeface="Times New Roman" pitchFamily="18" charset="0"/>
                <a:cs typeface="Times New Roman" pitchFamily="18" charset="0"/>
              </a:rPr>
              <a:t>talk</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about</a:t>
            </a:r>
            <a:r>
              <a:rPr lang="ru-RU"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reading</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You</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will</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have</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to</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start</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in</a:t>
            </a:r>
            <a:r>
              <a:rPr lang="ru-RU" sz="1800" b="1" dirty="0" smtClean="0">
                <a:latin typeface="Times New Roman" pitchFamily="18" charset="0"/>
                <a:cs typeface="Times New Roman" pitchFamily="18" charset="0"/>
              </a:rPr>
              <a:t> 1.5 </a:t>
            </a:r>
            <a:r>
              <a:rPr lang="ru-RU" sz="1800" b="1" dirty="0" err="1" smtClean="0">
                <a:latin typeface="Times New Roman" pitchFamily="18" charset="0"/>
                <a:cs typeface="Times New Roman" pitchFamily="18" charset="0"/>
              </a:rPr>
              <a:t>minutes</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and</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speak</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for</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not</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more</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than</a:t>
            </a:r>
            <a:r>
              <a:rPr lang="ru-RU" sz="1800" b="1" dirty="0" smtClean="0">
                <a:latin typeface="Times New Roman" pitchFamily="18" charset="0"/>
                <a:cs typeface="Times New Roman" pitchFamily="18" charset="0"/>
              </a:rPr>
              <a:t> 2 </a:t>
            </a:r>
            <a:r>
              <a:rPr lang="ru-RU" sz="1800" b="1" dirty="0" err="1" smtClean="0">
                <a:latin typeface="Times New Roman" pitchFamily="18" charset="0"/>
                <a:cs typeface="Times New Roman" pitchFamily="18" charset="0"/>
              </a:rPr>
              <a:t>minutes</a:t>
            </a:r>
            <a:r>
              <a:rPr lang="ru-RU" sz="1800" b="1" dirty="0" smtClean="0">
                <a:latin typeface="Times New Roman" pitchFamily="18" charset="0"/>
                <a:cs typeface="Times New Roman" pitchFamily="18" charset="0"/>
              </a:rPr>
              <a:t>         </a:t>
            </a:r>
            <a:endParaRPr lang="en-US" sz="18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r>
              <a:rPr lang="ru-RU"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r>
              <a:rPr lang="en-US" sz="2000" dirty="0"/>
              <a:t>whether reading is popular with teenagers, and why, or why not;</a:t>
            </a:r>
          </a:p>
          <a:p>
            <a:r>
              <a:rPr lang="en-US" sz="2000" dirty="0"/>
              <a:t>what kind of books you like reading;</a:t>
            </a:r>
          </a:p>
          <a:p>
            <a:r>
              <a:rPr lang="en-US" sz="2000" dirty="0"/>
              <a:t>why many people prefer e-books to paper books;</a:t>
            </a:r>
          </a:p>
          <a:p>
            <a:r>
              <a:rPr lang="en-US" sz="2000" dirty="0"/>
              <a:t>what your attitude to reading is.</a:t>
            </a:r>
          </a:p>
          <a:p>
            <a:pPr marL="0" indent="0">
              <a:buNone/>
              <a:defRPr/>
            </a:pPr>
            <a:r>
              <a:rPr lang="en-US" sz="2000" dirty="0" smtClean="0"/>
              <a:t>.</a:t>
            </a:r>
            <a:endParaRPr lang="en-US" sz="2000" dirty="0"/>
          </a:p>
          <a:p>
            <a:pPr marL="0" indent="0" eaLnBrk="1" hangingPunct="1">
              <a:lnSpc>
                <a:spcPts val="2038"/>
              </a:lnSpc>
              <a:spcAft>
                <a:spcPts val="1125"/>
              </a:spcAft>
              <a:buFont typeface="Arial" charset="0"/>
              <a:buNone/>
              <a:tabLst>
                <a:tab pos="441325" algn="l"/>
              </a:tabLst>
              <a:defRPr/>
            </a:pPr>
            <a:endParaRPr lang="en-US" sz="2000" b="1" dirty="0" smtClean="0">
              <a:latin typeface="Times New Roman" pitchFamily="18" charset="0"/>
              <a:cs typeface="Times New Roman" pitchFamily="18" charset="0"/>
            </a:endParaRPr>
          </a:p>
          <a:p>
            <a:pPr marL="0" indent="0" eaLnBrk="1" hangingPunct="1">
              <a:lnSpc>
                <a:spcPts val="2038"/>
              </a:lnSpc>
              <a:spcAft>
                <a:spcPts val="1125"/>
              </a:spcAft>
              <a:buFont typeface="Arial" charset="0"/>
              <a:buNone/>
              <a:tabLst>
                <a:tab pos="441325" algn="l"/>
              </a:tabLst>
              <a:defRPr/>
            </a:pPr>
            <a:r>
              <a:rPr lang="ru-RU" sz="1600" b="1" dirty="0" smtClean="0">
                <a:latin typeface="Times New Roman" pitchFamily="18" charset="0"/>
                <a:cs typeface="Times New Roman" pitchFamily="18" charset="0"/>
              </a:rPr>
              <a:t>    </a:t>
            </a:r>
            <a:endParaRPr lang="ru-RU" sz="1400" dirty="0" smtClean="0"/>
          </a:p>
          <a:p>
            <a:pPr>
              <a:buFont typeface="Arial" charset="0"/>
              <a:buNone/>
              <a:defRPr/>
            </a:pPr>
            <a:endParaRPr lang="ru-RU" sz="1400" dirty="0" smtClean="0"/>
          </a:p>
          <a:p>
            <a:pPr marL="0" indent="0" eaLnBrk="1" hangingPunct="1">
              <a:lnSpc>
                <a:spcPts val="2038"/>
              </a:lnSpc>
              <a:spcAft>
                <a:spcPts val="1125"/>
              </a:spcAft>
              <a:buFont typeface="Arial" charset="0"/>
              <a:buNone/>
              <a:tabLst>
                <a:tab pos="441325" algn="l"/>
              </a:tabLst>
              <a:defRPr/>
            </a:pPr>
            <a:r>
              <a:rPr lang="ru-RU" sz="1600" b="1" dirty="0" smtClean="0">
                <a:latin typeface="Times New Roman" pitchFamily="18" charset="0"/>
                <a:cs typeface="Times New Roman" pitchFamily="18" charset="0"/>
              </a:rPr>
              <a:t>    </a:t>
            </a:r>
            <a:endParaRPr lang="ru-RU" sz="1600" dirty="0" smtClean="0">
              <a:latin typeface="Times New Roman" pitchFamily="18" charset="0"/>
              <a:ea typeface="Calibri" pitchFamily="34" charset="0"/>
              <a:cs typeface="Calibri" pitchFamily="34" charset="0"/>
            </a:endParaRPr>
          </a:p>
          <a:p>
            <a:pPr marL="0" indent="0" eaLnBrk="1" hangingPunct="1">
              <a:buFont typeface="Arial" charset="0"/>
              <a:buNone/>
              <a:tabLst>
                <a:tab pos="441325" algn="l"/>
              </a:tabLst>
              <a:defRPr/>
            </a:pPr>
            <a:endParaRPr lang="ru-RU" dirty="0" smtClean="0"/>
          </a:p>
        </p:txBody>
      </p:sp>
      <p:sp>
        <p:nvSpPr>
          <p:cNvPr id="11" name="TextBox 10"/>
          <p:cNvSpPr txBox="1"/>
          <p:nvPr/>
        </p:nvSpPr>
        <p:spPr>
          <a:xfrm>
            <a:off x="187325" y="620713"/>
            <a:ext cx="8783638" cy="369887"/>
          </a:xfrm>
          <a:prstGeom prst="rect">
            <a:avLst/>
          </a:prstGeom>
          <a:ln w="57150">
            <a:solidFill>
              <a:schemeClr val="bg1">
                <a:lumMod val="85000"/>
              </a:schemeClr>
            </a:solidFill>
          </a:ln>
        </p:spPr>
        <p:style>
          <a:lnRef idx="0">
            <a:scrgbClr r="0" g="0" b="0"/>
          </a:lnRef>
          <a:fillRef idx="1001">
            <a:schemeClr val="lt2"/>
          </a:fillRef>
          <a:effectRef idx="0">
            <a:scrgbClr r="0" g="0" b="0"/>
          </a:effectRef>
          <a:fontRef idx="major"/>
        </p:style>
        <p:txBody>
          <a:bodyPr>
            <a:spAutoFit/>
          </a:bodyPr>
          <a:lstStyle/>
          <a:p>
            <a:pPr fontAlgn="auto">
              <a:spcBef>
                <a:spcPts val="0"/>
              </a:spcBef>
              <a:spcAft>
                <a:spcPts val="0"/>
              </a:spcAft>
              <a:defRPr/>
            </a:pPr>
            <a:r>
              <a:rPr lang="en-US" b="1" dirty="0">
                <a:solidFill>
                  <a:schemeClr val="tx2">
                    <a:lumMod val="60000"/>
                    <a:lumOff val="40000"/>
                  </a:schemeClr>
                </a:solidFill>
              </a:rPr>
              <a:t>TASK </a:t>
            </a:r>
            <a:r>
              <a:rPr lang="ru-RU" b="1" dirty="0">
                <a:solidFill>
                  <a:schemeClr val="tx2">
                    <a:lumMod val="60000"/>
                    <a:lumOff val="40000"/>
                  </a:schemeClr>
                </a:solidFill>
              </a:rPr>
              <a:t>3</a:t>
            </a:r>
            <a:r>
              <a:rPr lang="en-US" b="1" dirty="0">
                <a:solidFill>
                  <a:schemeClr val="tx2">
                    <a:lumMod val="60000"/>
                    <a:lumOff val="40000"/>
                  </a:schemeClr>
                </a:solidFill>
              </a:rPr>
              <a:t>. PREPARATION – 01:30 min. ANSWER – 02:00 min.                                         </a:t>
            </a:r>
            <a:r>
              <a:rPr lang="en-US" b="1" dirty="0">
                <a:solidFill>
                  <a:srgbClr val="C00000"/>
                </a:solidFill>
              </a:rPr>
              <a:t> ANSWER </a:t>
            </a:r>
            <a:r>
              <a:rPr lang="en-US" dirty="0">
                <a:solidFill>
                  <a:srgbClr val="C00000"/>
                </a:solidFill>
              </a:rPr>
              <a:t>  </a:t>
            </a:r>
            <a:endParaRPr lang="ru-RU" dirty="0">
              <a:solidFill>
                <a:srgbClr val="C00000"/>
              </a:solidFill>
            </a:endParaRPr>
          </a:p>
        </p:txBody>
      </p:sp>
      <p:sp>
        <p:nvSpPr>
          <p:cNvPr id="14" name="Прямоугольник 13"/>
          <p:cNvSpPr/>
          <p:nvPr/>
        </p:nvSpPr>
        <p:spPr>
          <a:xfrm>
            <a:off x="144017" y="5445224"/>
            <a:ext cx="8826946" cy="392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advTm="12121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grpId="0" nodeType="afterEffect">
                                  <p:stCondLst>
                                    <p:cond delay="0"/>
                                  </p:stCondLst>
                                  <p:childTnLst>
                                    <p:animEffect transition="out" filter="wipe(left)">
                                      <p:cBhvr>
                                        <p:cTn id="6" dur="120000"/>
                                        <p:tgtEl>
                                          <p:spTgt spid="14"/>
                                        </p:tgtEl>
                                      </p:cBhvr>
                                    </p:animEffect>
                                    <p:set>
                                      <p:cBhvr>
                                        <p:cTn id="7" dur="1" fill="hold">
                                          <p:stCondLst>
                                            <p:cond delay="11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1224</TotalTime>
  <Words>418</Words>
  <Application>Microsoft Office PowerPoint</Application>
  <PresentationFormat>Экран (4:3)</PresentationFormat>
  <Paragraphs>59</Paragraphs>
  <Slides>6</Slides>
  <Notes>2</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DomCasual</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blagschool5</dc:creator>
  <cp:lastModifiedBy>Admin</cp:lastModifiedBy>
  <cp:revision>183</cp:revision>
  <dcterms:created xsi:type="dcterms:W3CDTF">2015-03-21T07:09:38Z</dcterms:created>
  <dcterms:modified xsi:type="dcterms:W3CDTF">2020-04-23T10:14:04Z</dcterms:modified>
</cp:coreProperties>
</file>